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2814c74f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2814c74f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2814c74f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2814c74f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2814c74f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2814c74f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2814c74f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2814c74f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2814c74f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2814c74f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2814c74f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2814c74f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2814c74f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2814c74f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2814c74f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2814c74f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2814c74f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2814c74f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2814c74f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2814c74f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2814c74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2814c74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2814c74f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2814c74f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2814c74f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2814c74f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2814c74f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2814c74f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2814c74f7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2814c74f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2814c74f7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2814c74f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2814c74f7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2814c74f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484991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484991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849912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849912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4849912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4849912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4849912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4849912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2814c74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2814c74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2814c74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2814c74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2814c74f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2814c74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2814c74f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2814c74f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2814c74f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2814c74f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2814c74f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2814c74f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2814c74f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2814c74f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front-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 title="Google-Docs-Phish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75" y="243875"/>
            <a:ext cx="7291542" cy="47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Sony Pictures Hack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Em 2014, a Sony Pictures sofreu um grande ataque cibernético, o ataque foi atribuído a um grupo de hackers chamado </a:t>
            </a:r>
            <a:r>
              <a:rPr b="1" lang="pt-BR" sz="1100">
                <a:solidFill>
                  <a:schemeClr val="dk1"/>
                </a:solidFill>
              </a:rPr>
              <a:t>Guardians of Peace</a:t>
            </a:r>
            <a:r>
              <a:rPr lang="pt-B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Como aconteceu: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Uso de </a:t>
            </a:r>
            <a:r>
              <a:rPr b="1" lang="pt-BR" sz="1100">
                <a:solidFill>
                  <a:schemeClr val="dk1"/>
                </a:solidFill>
              </a:rPr>
              <a:t>senhas fracas </a:t>
            </a:r>
            <a:r>
              <a:rPr lang="pt-BR" sz="1100">
                <a:solidFill>
                  <a:schemeClr val="dk1"/>
                </a:solidFill>
              </a:rPr>
              <a:t>facilitaram a vida dos hackers. Relatórios indicaram que muitos funcionários da Sony usavam senhas fracas, como "password123". Os hackers conseguiram acessar essas contas através de ataques de </a:t>
            </a:r>
            <a:r>
              <a:rPr b="1" lang="pt-BR" sz="1100">
                <a:solidFill>
                  <a:schemeClr val="dk1"/>
                </a:solidFill>
              </a:rPr>
              <a:t>força bruta</a:t>
            </a:r>
            <a:r>
              <a:rPr lang="pt-BR" sz="1100">
                <a:solidFill>
                  <a:schemeClr val="dk1"/>
                </a:solidFill>
              </a:rPr>
              <a:t> (tentativas repetidas de adivinhar a senha) e exploraram a falta de autenticação de dois fatores (2FA) em várias contas.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Consequências: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Vazamento de dados</a:t>
            </a:r>
            <a:r>
              <a:rPr lang="pt-BR" sz="1100">
                <a:solidFill>
                  <a:schemeClr val="dk1"/>
                </a:solidFill>
              </a:rPr>
              <a:t>: Informações confidenciais da Sony foram expostas ao público, incluindo e-mails privados entre executivos da empresa e até roteiros de filmes não lançados.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Danos à reputação</a:t>
            </a:r>
            <a:r>
              <a:rPr lang="pt-BR" sz="1100">
                <a:solidFill>
                  <a:schemeClr val="dk1"/>
                </a:solidFill>
              </a:rPr>
              <a:t>: A Sony enfrentou sérios danos à sua imagem e credibilidade, além de grandes custos financeiros para reparar os sistemas comprometidos e lidar com as consequências do vazamento.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Investigação</a:t>
            </a:r>
            <a:r>
              <a:rPr lang="pt-BR" sz="1100">
                <a:solidFill>
                  <a:schemeClr val="dk1"/>
                </a:solidFill>
              </a:rPr>
              <a:t>: A Sony foi criticada por sua falta de medidas adequadas de segurança cibernética, como senhas fracas e falta de sistemas de proteção mais robustos.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 title="1526145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278" y="0"/>
            <a:ext cx="33674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 title="OWASP-Top-10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25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236475"/>
            <a:ext cx="8520600" cy="4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</a:rPr>
              <a:t>O OWASP Top 10 é um documento de conscientização padrão para desenvolvedores e segurança de aplicativos da web. Ele representa um amplo consenso sobre os riscos de segurança mais críticos para aplicativos da web.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1 - Broken Access Control (Controle de Acesso Quebrado):</a:t>
            </a:r>
            <a:r>
              <a:rPr lang="pt-BR" sz="1100">
                <a:solidFill>
                  <a:schemeClr val="dk1"/>
                </a:solidFill>
              </a:rPr>
              <a:t> Ocorre quando usuários não autorizados conseguem acessar funcionalidades ou dados restritos, comprometendo a integridade e a confidencialidade do sistema.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2 - Cryptographic Failures (Falhas Criptográficas):</a:t>
            </a:r>
            <a:r>
              <a:rPr lang="pt-BR" sz="1100">
                <a:solidFill>
                  <a:schemeClr val="dk1"/>
                </a:solidFill>
              </a:rPr>
              <a:t> Relacionadas ao uso inadequado de algoritmos de criptografia ou à falta de proteção adequada para dados sensíveis, tornando-os vulneráveis a ataques.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3 - Injection (Injeção):</a:t>
            </a:r>
            <a:r>
              <a:rPr lang="pt-BR" sz="1100">
                <a:solidFill>
                  <a:schemeClr val="dk1"/>
                </a:solidFill>
              </a:rPr>
              <a:t> Envolve ataques como SQL Injection, onde dados maliciosos são inseridos em campos de entrada, permitindo que atacantes executem comandos não autorizados no banco de dados.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dk1"/>
                </a:solidFill>
              </a:rPr>
              <a:t>4 - Insecure Design (Design Inseguro):</a:t>
            </a:r>
            <a:r>
              <a:rPr lang="pt-BR" sz="1100">
                <a:solidFill>
                  <a:schemeClr val="dk1"/>
                </a:solidFill>
              </a:rPr>
              <a:t> Refere-se a falhas no planejamento e na arquitetura de segurança de uma aplicação, deixando-a suscetível a diversos tipos de ataques.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 para explorar vulnerabilidades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É uma plataforma amplamente usada para encontrar, explorar e validar vulnerabilidades em sistemas. Ele permite que os usuários testem a segurança de um sistema e simulem ataques, como a exploração de falhas conhecidas.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5" name="Google Shape;135;p27" title="met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900" y="1887925"/>
            <a:ext cx="6056874" cy="32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Ferramentas utilizadas para explorar vulnerabilidades</a:t>
            </a:r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Um sistema operacional baseado em Linux que vem pré-carregado com várias ferramentas de segurança e hacking. Ferramentas como </a:t>
            </a:r>
            <a:r>
              <a:rPr i="1" lang="pt-BR" sz="1100">
                <a:solidFill>
                  <a:schemeClr val="dk1"/>
                </a:solidFill>
              </a:rPr>
              <a:t>Nmap</a:t>
            </a:r>
            <a:r>
              <a:rPr lang="pt-BR" sz="1100">
                <a:solidFill>
                  <a:schemeClr val="dk1"/>
                </a:solidFill>
              </a:rPr>
              <a:t>, </a:t>
            </a:r>
            <a:r>
              <a:rPr i="1" lang="pt-BR" sz="1100">
                <a:solidFill>
                  <a:schemeClr val="dk1"/>
                </a:solidFill>
              </a:rPr>
              <a:t>Wireshark</a:t>
            </a:r>
            <a:r>
              <a:rPr lang="pt-BR" sz="1100">
                <a:solidFill>
                  <a:schemeClr val="dk1"/>
                </a:solidFill>
              </a:rPr>
              <a:t> e </a:t>
            </a:r>
            <a:r>
              <a:rPr i="1" lang="pt-BR" sz="1100">
                <a:solidFill>
                  <a:schemeClr val="dk1"/>
                </a:solidFill>
              </a:rPr>
              <a:t>Aircrack-ng</a:t>
            </a:r>
            <a:r>
              <a:rPr lang="pt-BR" sz="1100">
                <a:solidFill>
                  <a:schemeClr val="dk1"/>
                </a:solidFill>
              </a:rPr>
              <a:t> são usadas para testar a segurança de redes e sistemas.</a:t>
            </a:r>
            <a:endParaRPr/>
          </a:p>
        </p:txBody>
      </p:sp>
      <p:pic>
        <p:nvPicPr>
          <p:cNvPr id="142" name="Google Shape;142;p28" title="download.jf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25" y="1832725"/>
            <a:ext cx="6078201" cy="319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Ferramentas utilizadas para explorar vulnerabilidades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Uma ferramenta de análise de pacotes de rede que pode ser usada para capturar e inspecionar tráfego de rede, identificando vulnerabilidades em protocolos e serviços.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9" name="Google Shape;149;p29" title="0_zFEilgbfPjq9rr9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8" y="2329451"/>
            <a:ext cx="8751024" cy="22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Credenciais e Autenticação</a:t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Credenciais são informações usadas para verificar a identidade de um usuário ou sistema. Elas podem ser utilizadas para conceder acesso a sistemas ou recursos.</a:t>
            </a:r>
            <a:br>
              <a:rPr lang="pt-B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A autenticação é o processo de verificar a identidade de um usuário com base nas credenciais fornecidas. Ao digitar um nome de usuário e senha em um site, o sistema compara as credenciais com aquelas armazenadas para garantir que o usuário tenha permissão para acessar o sistema.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credenciais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400">
                <a:solidFill>
                  <a:schemeClr val="dk1"/>
                </a:solidFill>
              </a:rPr>
              <a:t>Senhas:</a:t>
            </a:r>
            <a:r>
              <a:rPr lang="pt-BR" sz="1400">
                <a:solidFill>
                  <a:schemeClr val="dk1"/>
                </a:solidFill>
              </a:rPr>
              <a:t> Senhas são a forma mais comum de credencial. No entanto, elas são vulneráveis quando não são bem gerenciadas. Senhas fracas ou previsíveis podem ser facilmente descobertas por atacantes.</a:t>
            </a:r>
            <a:endParaRPr sz="2100"/>
          </a:p>
        </p:txBody>
      </p:sp>
      <p:pic>
        <p:nvPicPr>
          <p:cNvPr id="162" name="Google Shape;162;p31" title="5-dicas-senhas-segur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25" y="1918850"/>
            <a:ext cx="4904550" cy="28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/>
              <a:t>Vulnerabilidades</a:t>
            </a:r>
            <a:endParaRPr sz="3800"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Vulnerabilidades são falhas ou fraquezas em um sistema de computador, rede, software ou hardware que podem ser exploradas para comprometer a segurança ou a funcionalidade do sistema.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As vulnerabilidades podem surgir de diferentes fontes: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Falhas de software</a:t>
            </a:r>
            <a:r>
              <a:rPr lang="pt-BR" sz="1100">
                <a:solidFill>
                  <a:schemeClr val="dk1"/>
                </a:solidFill>
              </a:rPr>
              <a:t>: Bugs ou falhas no design, que permitem a exploração.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Erro humano</a:t>
            </a:r>
            <a:r>
              <a:rPr lang="pt-BR" sz="1100">
                <a:solidFill>
                  <a:schemeClr val="dk1"/>
                </a:solidFill>
              </a:rPr>
              <a:t>: Senhas fracas, ou falhas em seguir boas práticas de segurança.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Configurações incorretas</a:t>
            </a:r>
            <a:r>
              <a:rPr lang="pt-BR" sz="1100">
                <a:solidFill>
                  <a:schemeClr val="dk1"/>
                </a:solidFill>
              </a:rPr>
              <a:t>: Permissões excessivas ou a exposição de serviços desnecessários.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Tipos de credenciais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400">
                <a:solidFill>
                  <a:schemeClr val="dk1"/>
                </a:solidFill>
              </a:rPr>
              <a:t>Biometria:</a:t>
            </a:r>
            <a:r>
              <a:rPr lang="pt-BR" sz="1400">
                <a:solidFill>
                  <a:schemeClr val="dk1"/>
                </a:solidFill>
              </a:rPr>
              <a:t> A biometria envolve a autenticação através de características físicas ou comportamentais, como impressões digitais, reconhecimento facial ou íris. A biometria é considerada uma opção mais segura, mas não está isenta de riscos, como falsificações ou falhas no reconhecimento.</a:t>
            </a:r>
            <a:endParaRPr sz="2100"/>
          </a:p>
        </p:txBody>
      </p:sp>
      <p:pic>
        <p:nvPicPr>
          <p:cNvPr id="169" name="Google Shape;169;p32" title="Biometria-Sistema-de-Controle-de-Acesso-qdym2hxw84hujw79ugv1w0nzdl8626cfk5vtq194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25" y="2072475"/>
            <a:ext cx="4406951" cy="29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Tipos de credenciais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Autenticação multifatorial (MFA):</a:t>
            </a:r>
            <a:r>
              <a:rPr lang="pt-BR" sz="1300">
                <a:solidFill>
                  <a:schemeClr val="dk1"/>
                </a:solidFill>
              </a:rPr>
              <a:t> A MFA combina diferentes tipos de credenciais (por exemplo, uma senha e um código enviado via SMS ou um aplicativo de autenticação). Ela adiciona uma camada extra de segurança, dificultando o acesso não autorizado mesmo que uma das credenciais seja comprometida.</a:t>
            </a:r>
            <a:endParaRPr sz="2000"/>
          </a:p>
        </p:txBody>
      </p:sp>
      <p:pic>
        <p:nvPicPr>
          <p:cNvPr id="176" name="Google Shape;176;p33" title="MFA_int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25" y="2098801"/>
            <a:ext cx="6887351" cy="2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comuns com credenciais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</a:rPr>
              <a:t>Senhas fracas:</a:t>
            </a:r>
            <a:r>
              <a:rPr lang="pt-BR" sz="1400">
                <a:solidFill>
                  <a:schemeClr val="dk1"/>
                </a:solidFill>
              </a:rPr>
              <a:t> Muitas pessoas escolhem senhas fáceis de lembrar, como "123456" ou "senha123". Essas senhas são altamente vulneráveis e podem ser facilmente adivinhadas por atacantes.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</a:rPr>
              <a:t>Reutilização de senhas:</a:t>
            </a:r>
            <a:r>
              <a:rPr lang="pt-BR" sz="1400">
                <a:solidFill>
                  <a:schemeClr val="dk1"/>
                </a:solidFill>
              </a:rPr>
              <a:t> Usar a mesma senha para várias contas é um erro comum. Se uma conta for comprometida, o atacante pode acessar todas as outras contas que compartilham a mesma senha.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</a:rPr>
              <a:t>Phishing:</a:t>
            </a:r>
            <a:r>
              <a:rPr lang="pt-BR" sz="1400">
                <a:solidFill>
                  <a:schemeClr val="dk1"/>
                </a:solidFill>
              </a:rPr>
              <a:t> O phishing é uma técnica de engenharia social usada para enganar usuários a fornecer suas credenciais. Por exemplo, um e-mail falso pode pedir ao usuário que insira suas credenciais em um site que parece legítimo, mas que é controlado por atacantes.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Social</a:t>
            </a:r>
            <a:endParaRPr/>
          </a:p>
        </p:txBody>
      </p:sp>
      <p:pic>
        <p:nvPicPr>
          <p:cNvPr id="188" name="Google Shape;188;p35" title="Sem títul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525" y="1367175"/>
            <a:ext cx="6751351" cy="37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 title="film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04" y="0"/>
            <a:ext cx="360594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 title="filme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017" y="0"/>
            <a:ext cx="3930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900">
                <a:solidFill>
                  <a:schemeClr val="dk1"/>
                </a:solidFill>
              </a:rPr>
              <a:t>Cenário 1: Phishing no Estacionamento</a:t>
            </a:r>
            <a:br>
              <a:rPr b="1" lang="pt-BR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pt-BR" sz="1900">
                <a:solidFill>
                  <a:schemeClr val="dk1"/>
                </a:solidFill>
              </a:rPr>
              <a:t>Situação:</a:t>
            </a:r>
            <a:r>
              <a:rPr lang="pt-BR" sz="1900">
                <a:solidFill>
                  <a:schemeClr val="dk1"/>
                </a:solidFill>
              </a:rPr>
              <a:t> Você estaciona o carro e, ao retornar, o funcionário lhe entrega um bilhete dizendo que a transação do seu pagamento anterior não foi completada devido a um erro no sistema. Ele solicita seus dados bancários para resolver o problema rapidamente.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pt-BR" sz="1900">
                <a:solidFill>
                  <a:schemeClr val="dk1"/>
                </a:solidFill>
              </a:rPr>
              <a:t>Pergunta:</a:t>
            </a:r>
            <a:r>
              <a:rPr lang="pt-BR" sz="1900">
                <a:solidFill>
                  <a:schemeClr val="dk1"/>
                </a:solidFill>
              </a:rPr>
              <a:t> Quais sinais de alerta você identificaria para perceber que esse pedido não é legítimo? O que você faria nesse caso?</a:t>
            </a:r>
            <a:endParaRPr sz="2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Cenário 2: Pretexting (Falsa Autoridade)</a:t>
            </a:r>
            <a:br>
              <a:rPr b="1" lang="pt-B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>
                <a:solidFill>
                  <a:schemeClr val="dk1"/>
                </a:solidFill>
              </a:rPr>
              <a:t>Situação:</a:t>
            </a:r>
            <a:r>
              <a:rPr lang="pt-BR">
                <a:solidFill>
                  <a:schemeClr val="dk1"/>
                </a:solidFill>
              </a:rPr>
              <a:t> Um homem se apresenta como gerente do estacionamento e diz que você deve pagar um adicional, mas oferece um "desconto" se você pagar imediatamente em dinheiro. Ele parece muito confiável, com uniforme e crachá, mas você nunca o viu antes.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>
                <a:solidFill>
                  <a:schemeClr val="dk1"/>
                </a:solidFill>
              </a:rPr>
              <a:t>Pergunta:</a:t>
            </a:r>
            <a:r>
              <a:rPr lang="pt-BR">
                <a:solidFill>
                  <a:schemeClr val="dk1"/>
                </a:solidFill>
              </a:rPr>
              <a:t> Como você saberia se essa pessoa realmente é o gerente? O que você faria para confirmar essa informação antes de pagar?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</a:rPr>
              <a:t>Cenário 3: Urgência Artificial (Pressão para Tomar uma Decisão Rápida)</a:t>
            </a:r>
            <a:br>
              <a:rPr b="1" lang="pt-BR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pt-BR" sz="1700">
                <a:solidFill>
                  <a:schemeClr val="dk1"/>
                </a:solidFill>
              </a:rPr>
              <a:t>Situação:</a:t>
            </a:r>
            <a:r>
              <a:rPr lang="pt-BR" sz="1700">
                <a:solidFill>
                  <a:schemeClr val="dk1"/>
                </a:solidFill>
              </a:rPr>
              <a:t> O funcionário do estacionamento lhe diz que se você não pagar a taxa adicional até às 18h, seu carro será multado. Ele oferece um desconto se você pagar em dinheiro naquele momento, dizendo que é uma oferta única.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pt-BR" sz="1700">
                <a:solidFill>
                  <a:schemeClr val="dk1"/>
                </a:solidFill>
              </a:rPr>
              <a:t>Pergunta:</a:t>
            </a:r>
            <a:r>
              <a:rPr lang="pt-BR" sz="1700">
                <a:solidFill>
                  <a:schemeClr val="dk1"/>
                </a:solidFill>
              </a:rPr>
              <a:t> Como a urgência e o desconto influenciam sua decisão? Quais estratégias você usaria para garantir que a situação não é uma manipulação?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</a:rPr>
              <a:t>Cenário 4: Tailgating (Seguir de Carona)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1500">
                <a:solidFill>
                  <a:schemeClr val="dk1"/>
                </a:solidFill>
              </a:rPr>
              <a:t>Situação:</a:t>
            </a:r>
            <a:r>
              <a:rPr b="1" lang="pt-BR" sz="1500">
                <a:solidFill>
                  <a:schemeClr val="dk1"/>
                </a:solidFill>
              </a:rPr>
              <a:t> </a:t>
            </a:r>
            <a:r>
              <a:rPr lang="pt-BR" sz="1500">
                <a:solidFill>
                  <a:schemeClr val="dk1"/>
                </a:solidFill>
              </a:rPr>
              <a:t>Ao chegar ao prédio corporativo, você nota um colega carregando várias caixas e, educadamente, tenta passar pela catraca sem usar o crachá, explicando que está com as mãos ocupadas. Sentindo-se solidário, você segura a catraca para ele passar. Mais tarde, descobre que essa pessoa não era funcionário, mas um intruso que obteve acesso às instalações devido à sua cortesia, colocando em risco a segurança da empresa.​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1500">
                <a:solidFill>
                  <a:schemeClr val="dk1"/>
                </a:solidFill>
              </a:rPr>
              <a:t>Pergunta:</a:t>
            </a:r>
            <a:r>
              <a:rPr b="1" lang="pt-BR" sz="1500">
                <a:solidFill>
                  <a:schemeClr val="dk1"/>
                </a:solidFill>
              </a:rPr>
              <a:t> </a:t>
            </a:r>
            <a:r>
              <a:rPr lang="pt-BR" sz="1500">
                <a:solidFill>
                  <a:schemeClr val="dk1"/>
                </a:solidFill>
              </a:rPr>
              <a:t>Como a empatia e o desejo de ajudar influenciaram sua ação de permitir a passagem de alguém sem identificação? O que poderia ter sido feito para verificar a autenticidade da pessoa antes de conceder acesso?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</a:rPr>
              <a:t>Cenário 5: Baiting (Isco)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1600">
                <a:solidFill>
                  <a:schemeClr val="dk1"/>
                </a:solidFill>
              </a:rPr>
              <a:t>Situação:</a:t>
            </a:r>
            <a:r>
              <a:rPr lang="pt-BR" sz="1600">
                <a:solidFill>
                  <a:schemeClr val="dk1"/>
                </a:solidFill>
              </a:rPr>
              <a:t> Você encontra um pen drive deixado em uma área comum do escritório, com uma etiqueta que diz: "Fotos do evento da empresa - Não abrir pode significar exclusão da próxima festa!". Movido pela curiosidade e receio de ser excluído, você conecta o pen drive ao seu computador. Imediatamente, seu sistema começa a apresentar comportamentos estranhos, indicando que malware foi instalado, comprometendo dados sensíveis da empresa.​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1600">
                <a:solidFill>
                  <a:schemeClr val="dk1"/>
                </a:solidFill>
              </a:rPr>
              <a:t>Pergunta:</a:t>
            </a:r>
            <a:r>
              <a:rPr b="1"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chemeClr val="dk1"/>
                </a:solidFill>
              </a:rPr>
              <a:t>Como a promessa de acesso a conteúdo exclusivo e o medo de exclusão influenciaram sua decisão de conectar o dispositivo desconhecido? Quais medidas você tomaria para evitar cair em iscas semelhantes no futuro?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 title="buffer-overflow-attack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Buffer Overflow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</a:rPr>
              <a:t>Um exemplo clássico é a falha </a:t>
            </a:r>
            <a:r>
              <a:rPr i="1" lang="pt-BR" sz="1250">
                <a:solidFill>
                  <a:schemeClr val="dk1"/>
                </a:solidFill>
              </a:rPr>
              <a:t>buffer overflow</a:t>
            </a:r>
            <a:r>
              <a:rPr lang="pt-BR" sz="1250">
                <a:solidFill>
                  <a:schemeClr val="dk1"/>
                </a:solidFill>
              </a:rPr>
              <a:t>, onde o software permite que dados sejam escritos além da capacidade de uma área de memória, o que pode permitir que um atacante injete código malicioso.</a:t>
            </a:r>
            <a:br>
              <a:rPr lang="pt-BR" sz="1250">
                <a:solidFill>
                  <a:schemeClr val="dk1"/>
                </a:solidFill>
              </a:rPr>
            </a:br>
            <a:r>
              <a:rPr lang="pt-BR" sz="1100">
                <a:solidFill>
                  <a:schemeClr val="dk1"/>
                </a:solidFill>
              </a:rPr>
              <a:t>​</a:t>
            </a:r>
            <a:r>
              <a:rPr i="1" lang="pt-BR" sz="991">
                <a:solidFill>
                  <a:schemeClr val="dk1"/>
                </a:solidFill>
              </a:rPr>
              <a:t>(Um </a:t>
            </a:r>
            <a:r>
              <a:rPr b="1" i="1" lang="pt-BR" sz="991">
                <a:solidFill>
                  <a:schemeClr val="dk1"/>
                </a:solidFill>
              </a:rPr>
              <a:t>buffer de memória</a:t>
            </a:r>
            <a:r>
              <a:rPr i="1" lang="pt-BR" sz="991">
                <a:solidFill>
                  <a:schemeClr val="dk1"/>
                </a:solidFill>
              </a:rPr>
              <a:t> é uma área de armazenamento temporário utilizada para armazenar dados enquanto eles são transferidos entre diferentes componentes de um sistema)</a:t>
            </a:r>
            <a:endParaRPr i="1" sz="114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</a:rPr>
              <a:t>Execução de código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</a:rPr>
              <a:t>Injetar código malicioso na memória, permitindo execução de comandos não autorizados e outras ações maliciosas.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</a:rPr>
              <a:t>Escalação de privilégios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</a:rPr>
              <a:t>Elevação de privilégios dentro de um sistema, podendo ignorar controles de acessos, permitindo o acesso a recursos confidenciais, modificação de configuração do sistema.Execução remota de código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</a:rPr>
              <a:t>Negação de serviço (DoS)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</a:rPr>
              <a:t>Ao fazer com que um programa trave ou consuma recursos excessivos do sistema, os invasores podem tornar um sistema ou serviço indisponível para usuários legítimos.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</a:rPr>
              <a:t>Divulgação de informações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</a:rPr>
              <a:t>Os invasores podem sobrescrever variáveis ​​ou estruturas de dados, potencialmente revelando dados confidenciais, como senhas, chaves de criptografia ou informações pessoais.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Blaster worm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41275" y="960700"/>
            <a:ext cx="8520600" cy="4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Vulnerabilidade</a:t>
            </a:r>
            <a:r>
              <a:rPr lang="pt-B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O verme Blaster explorou uma vulnerabilidade no </a:t>
            </a:r>
            <a:r>
              <a:rPr b="1" lang="pt-BR" sz="1100">
                <a:solidFill>
                  <a:schemeClr val="dk1"/>
                </a:solidFill>
              </a:rPr>
              <a:t>DCE/RPC (Remote Procedure Call)</a:t>
            </a:r>
            <a:r>
              <a:rPr lang="pt-BR" sz="1100">
                <a:solidFill>
                  <a:schemeClr val="dk1"/>
                </a:solidFill>
              </a:rPr>
              <a:t> do Windows, que não verificava corretamente o tamanho dos dados recebidos em um buffer de memória. </a:t>
            </a:r>
            <a:r>
              <a:rPr i="1" lang="pt-BR" sz="800">
                <a:solidFill>
                  <a:schemeClr val="dk1"/>
                </a:solidFill>
              </a:rPr>
              <a:t>(No Windows, o DCE/RPC é amplamente utilizado para interação com serviços de rede, como compartilhamento de arquivos e impressoras. O protocolo permite que aplicações solicitem serviços em máquinas remotas, facilitando a comunicação entre sistemas.)</a:t>
            </a:r>
            <a:endParaRPr i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Exploração</a:t>
            </a:r>
            <a:r>
              <a:rPr lang="pt-B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>
                <a:solidFill>
                  <a:schemeClr val="dk1"/>
                </a:solidFill>
              </a:rPr>
            </a:br>
            <a:r>
              <a:rPr lang="pt-BR" sz="1100">
                <a:solidFill>
                  <a:schemeClr val="dk1"/>
                </a:solidFill>
              </a:rPr>
              <a:t>Blaster se espalhava rapidamente por redes locais e pela internet, enviando solicitações RPC maliciosas para computadores com portas abertas.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Impacto</a:t>
            </a:r>
            <a:r>
              <a:rPr lang="pt-B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U</a:t>
            </a:r>
            <a:r>
              <a:rPr lang="pt-BR" sz="1100">
                <a:solidFill>
                  <a:schemeClr val="dk1"/>
                </a:solidFill>
              </a:rPr>
              <a:t>m dos efeitos mais visíveis era que o sistema reiniciava constantemente, interrompendo o funcionamento normal da máquina.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Consequências</a:t>
            </a:r>
            <a:r>
              <a:rPr lang="pt-BR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>
                <a:solidFill>
                  <a:schemeClr val="dk1"/>
                </a:solidFill>
              </a:rPr>
            </a:br>
            <a:r>
              <a:rPr lang="pt-BR" sz="1100">
                <a:solidFill>
                  <a:schemeClr val="dk1"/>
                </a:solidFill>
              </a:rPr>
              <a:t>Ao explorar o </a:t>
            </a:r>
            <a:r>
              <a:rPr i="1" lang="pt-BR" sz="1100">
                <a:solidFill>
                  <a:schemeClr val="dk1"/>
                </a:solidFill>
              </a:rPr>
              <a:t>buffer overflow</a:t>
            </a:r>
            <a:r>
              <a:rPr lang="pt-BR" sz="1100">
                <a:solidFill>
                  <a:schemeClr val="dk1"/>
                </a:solidFill>
              </a:rPr>
              <a:t>, o Blaster conseguiu instalar uma "porta dos fundos" nos sistemas afetados, permitindo que os atacantes tomassem o controle remoto das máquinas comprometidas. A Microsoft lançou um patch para corrigir a vulnerabilidade em 2003, mas o verme já havia se espalhado e causado grande impacto.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title="rpc_english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849" y="352299"/>
            <a:ext cx="4904875" cy="47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Erro Humano</a:t>
            </a:r>
            <a:endParaRPr b="1"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pt-BR" sz="2500">
                <a:solidFill>
                  <a:schemeClr val="dk1"/>
                </a:solidFill>
              </a:rPr>
              <a:t>Senhas fracas ou mal escolhidas, como "123456" ou "senha", são uma das vulnerabilidades mais comuns.</a:t>
            </a:r>
            <a:r>
              <a:rPr lang="pt-BR" sz="2500">
                <a:solidFill>
                  <a:schemeClr val="dk1"/>
                </a:solidFill>
              </a:rPr>
              <a:t>Além disso, os usuários podem ser enganados por phishing e fornecer informações confidenciais.</a:t>
            </a:r>
            <a:endParaRPr sz="2500">
              <a:solidFill>
                <a:srgbClr val="24455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4455B"/>
              </a:solidFill>
            </a:endParaRPr>
          </a:p>
        </p:txBody>
      </p:sp>
      <p:pic>
        <p:nvPicPr>
          <p:cNvPr id="91" name="Google Shape;91;p19" title="phishing-1280x64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925" y="2101275"/>
            <a:ext cx="5611501" cy="2805750"/>
          </a:xfrm>
          <a:prstGeom prst="rect">
            <a:avLst/>
          </a:prstGeom>
          <a:noFill/>
          <a:ln cap="flat" cmpd="sng" w="9525">
            <a:solidFill>
              <a:srgbClr val="5BAC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title="senh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32" y="0"/>
            <a:ext cx="51949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Phishing Google Docs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Em 2017, houve um ataque de </a:t>
            </a:r>
            <a:r>
              <a:rPr b="1" lang="pt-BR" sz="1100">
                <a:solidFill>
                  <a:schemeClr val="dk1"/>
                </a:solidFill>
              </a:rPr>
              <a:t>phishing</a:t>
            </a:r>
            <a:r>
              <a:rPr lang="pt-BR" sz="1100">
                <a:solidFill>
                  <a:schemeClr val="dk1"/>
                </a:solidFill>
              </a:rPr>
              <a:t> sofisticado que afetou milhões de usuários do </a:t>
            </a:r>
            <a:r>
              <a:rPr b="1" lang="pt-BR" sz="1100">
                <a:solidFill>
                  <a:schemeClr val="dk1"/>
                </a:solidFill>
              </a:rPr>
              <a:t>Google Docs</a:t>
            </a:r>
            <a:r>
              <a:rPr lang="pt-BR" sz="1100">
                <a:solidFill>
                  <a:schemeClr val="dk1"/>
                </a:solidFill>
              </a:rPr>
              <a:t>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Entenda o caso: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Os atacantes enviaram e-mails fraudulentos que aparentavam ser convites para acessar um documento no Google Docs..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Em vez de solicitar a senha do Google, o site falso pedia permissões para acessar a conta do usuário do Google e, em seguida, seus dados pessoais e contatos.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Consequências: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Os atacantes conseguiram coletar informações pessoais e acessos às contas de e-mail de milhares de vítimas.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